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90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42B5790-C501-4D84-821E-7DAADC74D7BF}" type="slidenum">
              <a:t>‹#›</a:t>
            </a:fld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156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FFEDED9-E19E-4E6B-8FEA-1D92289059D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88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04031" y="4078349"/>
            <a:ext cx="9156568" cy="1259946"/>
          </a:xfrm>
        </p:spPr>
        <p:txBody>
          <a:bodyPr>
            <a:noAutofit/>
          </a:bodyPr>
          <a:lstStyle>
            <a:lvl1pPr marL="0" indent="0" algn="ctr">
              <a:buNone/>
              <a:defRPr sz="2400" spc="110" baseline="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504031" y="1580424"/>
            <a:ext cx="9156568" cy="2183906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3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61354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19087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5005418" y="3887095"/>
            <a:ext cx="50403" cy="5039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9214621-58BE-484C-8F60-9CAADA1603D2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57F9A1-ED13-4069-9A91-02F0E3C316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87C677-F3AE-4049-B2B3-5F42D3FAD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4031" y="1679928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lvl="0"/>
            <a:fld id="{1DE82466-0745-4C9B-8D25-C360D4E4353B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A4771C-D336-4098-9289-85F2EB1D1EA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047" y="3863834"/>
            <a:ext cx="8736542" cy="151193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3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6047" y="5466229"/>
            <a:ext cx="8736542" cy="1085489"/>
          </a:xfrm>
        </p:spPr>
        <p:txBody>
          <a:bodyPr anchor="t"/>
          <a:lstStyle>
            <a:lvl1pPr marL="0" indent="0">
              <a:buNone/>
              <a:defRPr sz="2200" spc="110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56047" y="5420074"/>
            <a:ext cx="8736542" cy="474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423F2E-A672-4FCA-87E5-E9550FC9340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504031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5124317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05297D-491E-4A88-B922-369E9D1813F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504031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5126068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171353"/>
            <a:ext cx="9072563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5124318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620608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241925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5B40CE-4E10-4FF1-B4B5-6826D063653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FEE480-75B3-4045-8496-4990487B1E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504031" y="503978"/>
            <a:ext cx="6888427" cy="6299729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76463" y="1763924"/>
            <a:ext cx="2187496" cy="4115823"/>
          </a:xfrm>
        </p:spPr>
        <p:txBody>
          <a:bodyPr tIns="50397" bIns="50397"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7476464" y="503979"/>
            <a:ext cx="2184135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A7267C89-CF72-4E12-9929-5E2B3F99328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08453" y="503979"/>
            <a:ext cx="2268141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04031" y="503979"/>
            <a:ext cx="6636411" cy="6131736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08453" y="1763924"/>
            <a:ext cx="2268141" cy="4871791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27A832C-1D35-4EA9-8D2B-9F0998BD901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504031" y="1595932"/>
            <a:ext cx="9072563" cy="515702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6384396" y="6838394"/>
            <a:ext cx="2856177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352146" y="6838394"/>
            <a:ext cx="3948245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9272075" y="6813993"/>
            <a:ext cx="672042" cy="503978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pPr lvl="0"/>
            <a:fld id="{15822DC9-391B-4C7F-B5C7-96EAC77C120A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343942"/>
          </a:xfrm>
          <a:prstGeom prst="rect">
            <a:avLst/>
          </a:prstGeom>
          <a:ln w="6350" cap="rnd">
            <a:noFill/>
          </a:ln>
        </p:spPr>
        <p:txBody>
          <a:bodyPr vert="horz" lIns="100794" tIns="50397" rIns="100794" bIns="50397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600" b="0" kern="1200" spc="-11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2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08737" indent="-251986" algn="l" rtl="0" eaLnBrk="1" latinLnBrk="0" hangingPunct="1">
        <a:spcBef>
          <a:spcPts val="331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120" indent="-251986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503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475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22241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503808" y="2195661"/>
            <a:ext cx="9289032" cy="2952328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Barbarian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47824" y="323453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err="1"/>
              <a:t>Vocabulary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31800" y="1763613"/>
            <a:ext cx="4427538" cy="5072063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>
              <a:buClrTx/>
            </a:pPr>
            <a:r>
              <a:rPr lang="cs-CZ" sz="2400" b="1" dirty="0" err="1">
                <a:latin typeface="+mn-lt"/>
              </a:rPr>
              <a:t>Origin</a:t>
            </a:r>
            <a:r>
              <a:rPr lang="cs-CZ" sz="2400" dirty="0">
                <a:latin typeface="+mn-lt"/>
              </a:rPr>
              <a:t> – Původ</a:t>
            </a:r>
          </a:p>
          <a:p>
            <a:pPr lvl="0">
              <a:buClrTx/>
            </a:pPr>
            <a:r>
              <a:rPr lang="cs-CZ" sz="2400" b="1" dirty="0" err="1">
                <a:latin typeface="+mn-lt"/>
              </a:rPr>
              <a:t>Roots</a:t>
            </a:r>
            <a:r>
              <a:rPr lang="cs-CZ" sz="2400" dirty="0">
                <a:latin typeface="+mn-lt"/>
              </a:rPr>
              <a:t> – Kořeny</a:t>
            </a:r>
          </a:p>
          <a:p>
            <a:pPr lvl="0">
              <a:buClrTx/>
            </a:pPr>
            <a:r>
              <a:rPr lang="cs-CZ" sz="2400" b="1" dirty="0">
                <a:latin typeface="+mn-lt"/>
              </a:rPr>
              <a:t>To </a:t>
            </a:r>
            <a:r>
              <a:rPr lang="cs-CZ" sz="2400" b="1" dirty="0" err="1">
                <a:latin typeface="+mn-lt"/>
              </a:rPr>
              <a:t>settle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- Usadit</a:t>
            </a:r>
          </a:p>
          <a:p>
            <a:pPr lvl="0">
              <a:buClrTx/>
            </a:pPr>
            <a:r>
              <a:rPr lang="cs-CZ" sz="2400" b="1" dirty="0">
                <a:latin typeface="+mn-lt"/>
              </a:rPr>
              <a:t>To </a:t>
            </a:r>
            <a:r>
              <a:rPr lang="cs-CZ" sz="2400" b="1" dirty="0" err="1">
                <a:latin typeface="+mn-lt"/>
              </a:rPr>
              <a:t>invade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- Napadnout</a:t>
            </a:r>
          </a:p>
          <a:p>
            <a:pPr lvl="0">
              <a:buClrTx/>
            </a:pPr>
            <a:r>
              <a:rPr lang="cs-CZ" sz="2400" b="1" dirty="0">
                <a:latin typeface="+mn-lt"/>
              </a:rPr>
              <a:t>To </a:t>
            </a:r>
            <a:r>
              <a:rPr lang="cs-CZ" sz="2400" b="1" dirty="0" err="1">
                <a:latin typeface="+mn-lt"/>
              </a:rPr>
              <a:t>establish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- Založit</a:t>
            </a:r>
          </a:p>
          <a:p>
            <a:pPr lvl="0">
              <a:buClrTx/>
            </a:pPr>
            <a:r>
              <a:rPr lang="cs-CZ" sz="2400" b="1" dirty="0">
                <a:latin typeface="+mn-lt"/>
              </a:rPr>
              <a:t>To </a:t>
            </a:r>
            <a:r>
              <a:rPr lang="cs-CZ" sz="2400" b="1" dirty="0" err="1">
                <a:latin typeface="+mn-lt"/>
              </a:rPr>
              <a:t>forge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err="1">
                <a:latin typeface="+mn-lt"/>
              </a:rPr>
              <a:t>out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- Vytvořit</a:t>
            </a:r>
          </a:p>
          <a:p>
            <a:pPr lvl="0">
              <a:buClrTx/>
            </a:pPr>
            <a:r>
              <a:rPr lang="cs-CZ" sz="2400" b="1" dirty="0" err="1">
                <a:latin typeface="+mn-lt"/>
              </a:rPr>
              <a:t>Nails</a:t>
            </a:r>
            <a:r>
              <a:rPr lang="cs-CZ" sz="2400" dirty="0">
                <a:latin typeface="+mn-lt"/>
              </a:rPr>
              <a:t> - Hřebíky</a:t>
            </a:r>
          </a:p>
          <a:p>
            <a:pPr lvl="0">
              <a:buClrTx/>
            </a:pPr>
            <a:r>
              <a:rPr lang="cs-CZ" sz="2400" b="1" dirty="0" err="1">
                <a:latin typeface="+mn-lt"/>
              </a:rPr>
              <a:t>Cricifixion</a:t>
            </a:r>
            <a:r>
              <a:rPr lang="cs-CZ" sz="2400" dirty="0">
                <a:latin typeface="+mn-lt"/>
              </a:rPr>
              <a:t> - </a:t>
            </a:r>
            <a:r>
              <a:rPr lang="cs-CZ" sz="2400" dirty="0" smtClean="0">
                <a:latin typeface="+mn-lt"/>
              </a:rPr>
              <a:t>Ukřižování</a:t>
            </a:r>
            <a:endParaRPr lang="cs-CZ" sz="2400" dirty="0">
              <a:latin typeface="+mn-lt"/>
            </a:endParaRP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654675" y="1768475"/>
            <a:ext cx="4425950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>
              <a:buClrTx/>
            </a:pPr>
            <a:r>
              <a:rPr lang="cs-CZ" sz="2400" b="1" dirty="0" err="1">
                <a:latin typeface="+mn-lt"/>
              </a:rPr>
              <a:t>Tribe</a:t>
            </a:r>
            <a:r>
              <a:rPr lang="cs-CZ" sz="2400" dirty="0">
                <a:latin typeface="+mn-lt"/>
              </a:rPr>
              <a:t> - Kmen</a:t>
            </a:r>
          </a:p>
          <a:p>
            <a:pPr lvl="0">
              <a:buClrTx/>
            </a:pPr>
            <a:r>
              <a:rPr lang="cs-CZ" sz="2400" b="1" dirty="0">
                <a:latin typeface="+mn-lt"/>
              </a:rPr>
              <a:t>To last </a:t>
            </a:r>
            <a:r>
              <a:rPr lang="cs-CZ" sz="2400" dirty="0">
                <a:latin typeface="+mn-lt"/>
              </a:rPr>
              <a:t>- Trvat</a:t>
            </a:r>
          </a:p>
          <a:p>
            <a:pPr lvl="0">
              <a:buClrTx/>
            </a:pPr>
            <a:r>
              <a:rPr lang="cs-CZ" sz="2400" b="1" dirty="0">
                <a:latin typeface="+mn-lt"/>
              </a:rPr>
              <a:t>To </a:t>
            </a:r>
            <a:r>
              <a:rPr lang="cs-CZ" sz="2400" b="1" dirty="0" err="1">
                <a:latin typeface="+mn-lt"/>
              </a:rPr>
              <a:t>terminate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- </a:t>
            </a:r>
            <a:r>
              <a:rPr lang="cs-CZ" sz="2400" dirty="0" smtClean="0">
                <a:latin typeface="+mn-lt"/>
              </a:rPr>
              <a:t>Ukončení</a:t>
            </a:r>
            <a:endParaRPr lang="cs-CZ" sz="2400" dirty="0">
              <a:latin typeface="+mn-lt"/>
            </a:endParaRPr>
          </a:p>
          <a:p>
            <a:pPr lvl="0">
              <a:buClrTx/>
            </a:pPr>
            <a:r>
              <a:rPr lang="cs-CZ" sz="2400" b="1" dirty="0" err="1" smtClean="0">
                <a:latin typeface="+mn-lt"/>
              </a:rPr>
              <a:t>Raids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- Nájezdy</a:t>
            </a:r>
          </a:p>
          <a:p>
            <a:pPr lvl="0">
              <a:buClrTx/>
            </a:pPr>
            <a:r>
              <a:rPr lang="cs-CZ" sz="2400" b="1" dirty="0" err="1">
                <a:latin typeface="+mn-lt"/>
              </a:rPr>
              <a:t>Gradually</a:t>
            </a:r>
            <a:r>
              <a:rPr lang="cs-CZ" sz="2400" dirty="0">
                <a:latin typeface="+mn-lt"/>
              </a:rPr>
              <a:t> - Postupně</a:t>
            </a:r>
          </a:p>
          <a:p>
            <a:pPr lvl="0">
              <a:buClrTx/>
            </a:pPr>
            <a:r>
              <a:rPr lang="cs-CZ" sz="2400" b="1" dirty="0" err="1">
                <a:latin typeface="+mn-lt"/>
              </a:rPr>
              <a:t>Unified</a:t>
            </a:r>
            <a:r>
              <a:rPr lang="cs-CZ" sz="2400" dirty="0">
                <a:latin typeface="+mn-lt"/>
              </a:rPr>
              <a:t> - Sjednocený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077" y="323453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Lombards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31800" y="1763613"/>
            <a:ext cx="9072563" cy="5287963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>
              <a:buClrTx/>
            </a:pPr>
            <a:r>
              <a:rPr lang="cs-CZ" sz="2800" dirty="0" err="1">
                <a:latin typeface="+mn-lt"/>
              </a:rPr>
              <a:t>Germanic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origin</a:t>
            </a:r>
            <a:r>
              <a:rPr lang="cs-CZ" sz="2800" dirty="0">
                <a:latin typeface="+mn-lt"/>
              </a:rPr>
              <a:t> (</a:t>
            </a:r>
            <a:r>
              <a:rPr lang="cs-CZ" sz="2800" dirty="0" err="1">
                <a:latin typeface="+mn-lt"/>
              </a:rPr>
              <a:t>Northern</a:t>
            </a:r>
            <a:r>
              <a:rPr lang="cs-CZ" sz="2800" dirty="0">
                <a:latin typeface="+mn-lt"/>
              </a:rPr>
              <a:t> part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Europe</a:t>
            </a:r>
            <a:r>
              <a:rPr lang="cs-CZ" sz="2800" dirty="0">
                <a:latin typeface="+mn-lt"/>
              </a:rPr>
              <a:t>)</a:t>
            </a:r>
          </a:p>
          <a:p>
            <a:pPr lvl="0">
              <a:buClrTx/>
            </a:pPr>
            <a:r>
              <a:rPr lang="cs-CZ" sz="2800" dirty="0" err="1">
                <a:latin typeface="+mn-lt"/>
              </a:rPr>
              <a:t>The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river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Danube</a:t>
            </a:r>
            <a:endParaRPr lang="cs-CZ" sz="2800" dirty="0">
              <a:latin typeface="+mn-lt"/>
            </a:endParaRPr>
          </a:p>
          <a:p>
            <a:pPr lvl="0">
              <a:buClrTx/>
            </a:pPr>
            <a:r>
              <a:rPr lang="cs-CZ" sz="2800" dirty="0" err="1">
                <a:latin typeface="+mn-lt"/>
              </a:rPr>
              <a:t>Byzantine</a:t>
            </a:r>
            <a:r>
              <a:rPr lang="cs-CZ" sz="2800" dirty="0">
                <a:latin typeface="+mn-lt"/>
              </a:rPr>
              <a:t> Italy</a:t>
            </a:r>
          </a:p>
          <a:p>
            <a:pPr lvl="0">
              <a:buClrTx/>
            </a:pPr>
            <a:r>
              <a:rPr lang="cs-CZ" sz="2800" dirty="0" err="1" smtClean="0">
                <a:latin typeface="+mn-lt"/>
              </a:rPr>
              <a:t>Charlemagne</a:t>
            </a:r>
            <a:r>
              <a:rPr lang="cs-CZ" sz="2800" dirty="0" smtClean="0">
                <a:latin typeface="+mn-lt"/>
              </a:rPr>
              <a:t> 774</a:t>
            </a:r>
            <a:endParaRPr lang="cs-CZ" sz="2800" dirty="0">
              <a:latin typeface="+mn-lt"/>
            </a:endParaRPr>
          </a:p>
          <a:p>
            <a:pPr lvl="0">
              <a:buClrTx/>
            </a:pPr>
            <a:r>
              <a:rPr lang="cs-CZ" sz="2800" dirty="0">
                <a:latin typeface="+mn-lt"/>
              </a:rPr>
              <a:t>Iron </a:t>
            </a:r>
            <a:r>
              <a:rPr lang="cs-CZ" sz="2800" dirty="0" err="1">
                <a:latin typeface="+mn-lt"/>
              </a:rPr>
              <a:t>Crown</a:t>
            </a:r>
            <a:endParaRPr lang="cs-CZ" sz="2800" dirty="0">
              <a:latin typeface="+mn-lt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68304" y="2338665"/>
            <a:ext cx="4751640" cy="446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ýsledek obrázku pro iron crown of lombar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9" y="4735593"/>
            <a:ext cx="3695089" cy="2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59792" y="323453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Ostrogoths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287784" y="1907629"/>
            <a:ext cx="9072563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algn="l">
              <a:buClrTx/>
            </a:pPr>
            <a:r>
              <a:rPr lang="cs-CZ" sz="2800" dirty="0" err="1">
                <a:latin typeface="+mn-lt"/>
              </a:rPr>
              <a:t>Germanic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origin</a:t>
            </a:r>
            <a:endParaRPr lang="cs-CZ" sz="2800" dirty="0">
              <a:latin typeface="+mn-lt"/>
            </a:endParaRPr>
          </a:p>
          <a:p>
            <a:pPr lvl="0" algn="l">
              <a:buClrTx/>
            </a:pPr>
            <a:r>
              <a:rPr lang="cs-CZ" sz="2800" dirty="0" smtClean="0">
                <a:latin typeface="+mn-lt"/>
              </a:rPr>
              <a:t>Italy</a:t>
            </a:r>
            <a:endParaRPr lang="cs-CZ" sz="2800" dirty="0">
              <a:latin typeface="+mn-lt"/>
            </a:endParaRPr>
          </a:p>
          <a:p>
            <a:pPr lvl="0" algn="l">
              <a:buClrTx/>
            </a:pPr>
            <a:r>
              <a:rPr lang="cs-CZ" sz="2800" dirty="0">
                <a:latin typeface="+mn-lt"/>
              </a:rPr>
              <a:t>50 </a:t>
            </a:r>
            <a:r>
              <a:rPr lang="cs-CZ" sz="2800" dirty="0" err="1">
                <a:latin typeface="+mn-lt"/>
              </a:rPr>
              <a:t>years</a:t>
            </a:r>
            <a:endParaRPr lang="cs-CZ" sz="2800" dirty="0">
              <a:latin typeface="+mn-lt"/>
            </a:endParaRPr>
          </a:p>
          <a:p>
            <a:pPr lvl="0" algn="l">
              <a:buClrTx/>
            </a:pPr>
            <a:r>
              <a:rPr lang="cs-CZ" sz="2800" dirty="0" err="1">
                <a:latin typeface="+mn-lt"/>
              </a:rPr>
              <a:t>Byzantines</a:t>
            </a:r>
            <a:endParaRPr lang="cs-CZ" sz="2800" dirty="0">
              <a:latin typeface="+mn-lt"/>
            </a:endParaRPr>
          </a:p>
          <a:p>
            <a:pPr lvl="0" algn="l">
              <a:buClrTx/>
            </a:pPr>
            <a:r>
              <a:rPr lang="cs-CZ" sz="2800" dirty="0" err="1">
                <a:latin typeface="+mn-lt"/>
              </a:rPr>
              <a:t>Theodorich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the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smtClean="0">
                <a:latin typeface="+mn-lt"/>
              </a:rPr>
              <a:t>Great</a:t>
            </a:r>
          </a:p>
          <a:p>
            <a:pPr lvl="0" algn="l">
              <a:buClrTx/>
            </a:pPr>
            <a:r>
              <a:rPr lang="cs-CZ" sz="2800" dirty="0" err="1" smtClean="0">
                <a:latin typeface="+mn-lt"/>
              </a:rPr>
              <a:t>Boethius</a:t>
            </a:r>
            <a:endParaRPr lang="cs-CZ" sz="2800" dirty="0">
              <a:latin typeface="+mn-lt"/>
            </a:endParaRPr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94" y="617537"/>
            <a:ext cx="2641541" cy="31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Výsledek obrázku pro boeth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boethi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Výsledek obrázku pro boethiu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 descr="Výsledek obrázku pro boethi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2" descr="Výsledek obrázku pro boethi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2" name="Picture 14" descr="Výsledek obrázku pro boeth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88" y="3059757"/>
            <a:ext cx="2644446" cy="37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87784" y="323453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Visigoths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215776" y="1762199"/>
            <a:ext cx="9072563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>
              <a:buClrTx/>
            </a:pPr>
            <a:r>
              <a:rPr lang="cs-CZ" sz="2800" dirty="0" err="1">
                <a:latin typeface="+mn-lt"/>
              </a:rPr>
              <a:t>Germanic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tribe</a:t>
            </a:r>
            <a:endParaRPr lang="cs-CZ" sz="2800" dirty="0">
              <a:latin typeface="+mn-lt"/>
            </a:endParaRPr>
          </a:p>
          <a:p>
            <a:pPr lvl="0">
              <a:buClrTx/>
            </a:pPr>
            <a:r>
              <a:rPr lang="cs-CZ" sz="2800" dirty="0" err="1">
                <a:latin typeface="+mn-lt"/>
              </a:rPr>
              <a:t>Southern</a:t>
            </a:r>
            <a:r>
              <a:rPr lang="cs-CZ" sz="2800" dirty="0">
                <a:latin typeface="+mn-lt"/>
              </a:rPr>
              <a:t> France</a:t>
            </a:r>
          </a:p>
          <a:p>
            <a:pPr lvl="0">
              <a:buClrTx/>
            </a:pPr>
            <a:r>
              <a:rPr lang="cs-CZ" sz="2800" dirty="0">
                <a:latin typeface="+mn-lt"/>
              </a:rPr>
              <a:t>City Toledo</a:t>
            </a:r>
          </a:p>
          <a:p>
            <a:pPr lvl="0">
              <a:buClrTx/>
            </a:pPr>
            <a:r>
              <a:rPr lang="cs-CZ" sz="2800" dirty="0">
                <a:latin typeface="+mn-lt"/>
              </a:rPr>
              <a:t>5th </a:t>
            </a:r>
            <a:r>
              <a:rPr lang="cs-CZ" sz="2800" dirty="0" err="1">
                <a:latin typeface="+mn-lt"/>
              </a:rPr>
              <a:t>century</a:t>
            </a:r>
            <a:endParaRPr lang="cs-CZ" sz="2800" dirty="0">
              <a:latin typeface="+mn-lt"/>
            </a:endParaRPr>
          </a:p>
          <a:p>
            <a:pPr lvl="0">
              <a:buClrTx/>
            </a:pPr>
            <a:r>
              <a:rPr lang="cs-CZ" sz="2800" dirty="0">
                <a:latin typeface="+mn-lt"/>
              </a:rPr>
              <a:t>711 Arab </a:t>
            </a:r>
            <a:r>
              <a:rPr lang="cs-CZ" sz="2800" dirty="0" err="1">
                <a:latin typeface="+mn-lt"/>
              </a:rPr>
              <a:t>raids</a:t>
            </a:r>
            <a:endParaRPr lang="cs-CZ" sz="2800" dirty="0">
              <a:latin typeface="+mn-lt"/>
            </a:endParaRPr>
          </a:p>
        </p:txBody>
      </p:sp>
      <p:sp>
        <p:nvSpPr>
          <p:cNvPr id="7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Související obrá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Související obráze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8" descr="Související obráze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0" descr="Související obráze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2" descr="Související obráze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4" descr="Související obráze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6" descr="Související obráze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18" descr="Související obráze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20" descr="Související obráze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AutoShape 22" descr="Související obráze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24" descr="Související obráze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26" descr="Související obráze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28" descr="Související obráze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30" descr="Související obráze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AutoShape 32" descr="Související obráze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AutoShape 34" descr="Související obrázek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AutoShape 36" descr="Související obrázek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AutoShape 38" descr="Související obrázek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AutoShape 40" descr="Související obrázek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AutoShape 42" descr="Související obrázek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AutoShape 44" descr="Související obrázek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AutoShape 46" descr="Související obrázek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54" name="Picture 82" descr="Výsledek obrázku pro visigo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2092326"/>
            <a:ext cx="50101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59792" y="323453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Angles</a:t>
            </a:r>
            <a:r>
              <a:rPr lang="cs-CZ" dirty="0"/>
              <a:t> and </a:t>
            </a:r>
            <a:r>
              <a:rPr lang="cs-CZ" dirty="0" err="1"/>
              <a:t>Saxons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287784" y="1763613"/>
            <a:ext cx="9072563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>
              <a:buClrTx/>
            </a:pPr>
            <a:r>
              <a:rPr lang="cs-CZ" sz="2800" dirty="0" err="1">
                <a:latin typeface="+mn-lt"/>
              </a:rPr>
              <a:t>Germanic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tribes</a:t>
            </a:r>
            <a:endParaRPr lang="cs-CZ" sz="2800" dirty="0">
              <a:latin typeface="+mn-lt"/>
            </a:endParaRPr>
          </a:p>
          <a:p>
            <a:pPr lvl="0">
              <a:buClrTx/>
            </a:pPr>
            <a:r>
              <a:rPr lang="cs-CZ" sz="2800" dirty="0">
                <a:latin typeface="+mn-lt"/>
              </a:rPr>
              <a:t>6th &amp; 7th </a:t>
            </a:r>
            <a:r>
              <a:rPr lang="cs-CZ" sz="2800" dirty="0" err="1">
                <a:latin typeface="+mn-lt"/>
              </a:rPr>
              <a:t>centuries</a:t>
            </a:r>
            <a:r>
              <a:rPr lang="cs-CZ" sz="2800" dirty="0">
                <a:latin typeface="+mn-lt"/>
              </a:rPr>
              <a:t> – </a:t>
            </a:r>
            <a:r>
              <a:rPr lang="cs-CZ" sz="2800" dirty="0" err="1">
                <a:latin typeface="+mn-lt"/>
              </a:rPr>
              <a:t>Celts</a:t>
            </a:r>
            <a:endParaRPr lang="cs-CZ" sz="2800" dirty="0">
              <a:latin typeface="+mn-lt"/>
            </a:endParaRPr>
          </a:p>
          <a:p>
            <a:pPr lvl="0">
              <a:buClrTx/>
            </a:pPr>
            <a:r>
              <a:rPr lang="cs-CZ" sz="2800" dirty="0">
                <a:latin typeface="+mn-lt"/>
              </a:rPr>
              <a:t>7 </a:t>
            </a:r>
            <a:r>
              <a:rPr lang="cs-CZ" sz="2800" dirty="0" err="1">
                <a:latin typeface="+mn-lt"/>
              </a:rPr>
              <a:t>little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kingdoms</a:t>
            </a:r>
            <a:endParaRPr lang="cs-CZ" sz="2800" dirty="0">
              <a:latin typeface="+mn-lt"/>
            </a:endParaRPr>
          </a:p>
          <a:p>
            <a:pPr lvl="0">
              <a:buClrTx/>
            </a:pPr>
            <a:r>
              <a:rPr lang="cs-CZ" sz="2800" dirty="0">
                <a:latin typeface="+mn-lt"/>
              </a:rPr>
              <a:t>9th </a:t>
            </a:r>
            <a:r>
              <a:rPr lang="cs-CZ" sz="2800" dirty="0" err="1">
                <a:latin typeface="+mn-lt"/>
              </a:rPr>
              <a:t>century</a:t>
            </a:r>
            <a:r>
              <a:rPr lang="cs-CZ" sz="2800" dirty="0">
                <a:latin typeface="+mn-lt"/>
              </a:rPr>
              <a:t> - </a:t>
            </a:r>
            <a:r>
              <a:rPr lang="cs-CZ" sz="2800" dirty="0" err="1">
                <a:latin typeface="+mn-lt"/>
              </a:rPr>
              <a:t>Normans</a:t>
            </a:r>
            <a:endParaRPr lang="cs-CZ" sz="2800" dirty="0">
              <a:latin typeface="+mn-lt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3311999"/>
            <a:ext cx="480024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6680" y="4248000"/>
            <a:ext cx="4261320" cy="282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824" y="1187549"/>
            <a:ext cx="9721080" cy="2808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90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123</Words>
  <Application>Microsoft Office PowerPoint</Application>
  <PresentationFormat>Předvádění na obrazovce (4:3)</PresentationFormat>
  <Paragraphs>41</Paragraphs>
  <Slides>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Papír</vt:lpstr>
      <vt:lpstr>Prezentace aplikace PowerPoint</vt:lpstr>
      <vt:lpstr>Vocabulary</vt:lpstr>
      <vt:lpstr>The Lombards</vt:lpstr>
      <vt:lpstr>The Ostrogoths</vt:lpstr>
      <vt:lpstr>The Visigoths</vt:lpstr>
      <vt:lpstr>The Angles and Saxons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Dizon</dc:creator>
  <cp:lastModifiedBy>Dizon</cp:lastModifiedBy>
  <cp:revision>10</cp:revision>
  <dcterms:created xsi:type="dcterms:W3CDTF">2017-09-12T13:43:44Z</dcterms:created>
  <dcterms:modified xsi:type="dcterms:W3CDTF">2017-09-14T17:48:51Z</dcterms:modified>
</cp:coreProperties>
</file>